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311" r:id="rId14"/>
    <p:sldId id="312" r:id="rId15"/>
    <p:sldId id="313" r:id="rId16"/>
    <p:sldId id="314" r:id="rId17"/>
    <p:sldId id="315" r:id="rId18"/>
    <p:sldId id="31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24840" y="363855"/>
            <a:ext cx="10942955" cy="1463040"/>
          </a:xfrm>
        </p:spPr>
        <p:txBody>
          <a:bodyPr/>
          <a:p>
            <a:pPr>
              <a:lnSpc>
                <a:spcPct val="150000"/>
              </a:lnSpc>
            </a:pPr>
            <a:r>
              <a:rPr lang="en-GB" altLang="en-US" b="1" dirty="0">
                <a:solidFill>
                  <a:srgbClr val="E74208"/>
                </a:solidFill>
              </a:rPr>
              <a:t>Geografski informacioni sistemi</a:t>
            </a:r>
            <a:br>
              <a:rPr lang="en-GB" altLang="en-US" b="1" dirty="0">
                <a:solidFill>
                  <a:srgbClr val="E74208"/>
                </a:solidFill>
              </a:rPr>
            </a:br>
            <a:r>
              <a:rPr lang="en-GB" altLang="en-US" sz="2800" dirty="0">
                <a:solidFill>
                  <a:srgbClr val="E74208"/>
                </a:solidFill>
              </a:rPr>
              <a:t>domaći III</a:t>
            </a:r>
            <a:endParaRPr lang="en-GB" altLang="en-US" sz="2800" dirty="0">
              <a:solidFill>
                <a:srgbClr val="E74208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855" y="5748655"/>
            <a:ext cx="10949305" cy="676275"/>
          </a:xfrm>
        </p:spPr>
        <p:txBody>
          <a:bodyPr/>
          <a:p>
            <a:pPr algn="r"/>
            <a:r>
              <a:rPr lang="en-GB" altLang="en-US" sz="2800">
                <a:solidFill>
                  <a:schemeClr val="bg1"/>
                </a:solidFill>
              </a:rPr>
              <a:t>Branislav Jovičić, 1003</a:t>
            </a:r>
            <a:endParaRPr lang="en-GB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Web aplikacija </a:t>
            </a:r>
            <a:r>
              <a:rPr lang="en-GB" altLang="en-US" sz="2000">
                <a:solidFill>
                  <a:srgbClr val="E74208"/>
                </a:solidFill>
              </a:rPr>
              <a:t>- </a:t>
            </a:r>
            <a:r>
              <a:rPr lang="en-GB" altLang="en-US" sz="2000" i="1">
                <a:solidFill>
                  <a:srgbClr val="E74208"/>
                </a:solidFill>
              </a:rPr>
              <a:t>zoomed out</a:t>
            </a:r>
            <a:endParaRPr lang="en-GB" altLang="en-US" sz="2000" i="1">
              <a:solidFill>
                <a:srgbClr val="E74208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929005"/>
            <a:ext cx="9240393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Aerial view </a:t>
            </a:r>
            <a:r>
              <a:rPr lang="en-GB" altLang="en-US" sz="2000">
                <a:solidFill>
                  <a:srgbClr val="E74208"/>
                </a:solidFill>
              </a:rPr>
              <a:t>sloj - </a:t>
            </a:r>
            <a:r>
              <a:rPr lang="en-GB" altLang="en-US" sz="2000" b="1">
                <a:solidFill>
                  <a:srgbClr val="E74208"/>
                </a:solidFill>
              </a:rPr>
              <a:t>WMS</a:t>
            </a:r>
            <a:r>
              <a:rPr lang="en-GB" altLang="en-US" sz="2000">
                <a:solidFill>
                  <a:srgbClr val="E74208"/>
                </a:solidFill>
              </a:rPr>
              <a:t>, </a:t>
            </a:r>
            <a:r>
              <a:rPr lang="en-GB" altLang="en-US" sz="2000" b="1">
                <a:solidFill>
                  <a:srgbClr val="E74208"/>
                </a:solidFill>
              </a:rPr>
              <a:t>Bing Maps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13130"/>
            <a:ext cx="6172200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Primary roads </a:t>
            </a:r>
            <a:r>
              <a:rPr lang="en-GB" altLang="en-US" sz="2000">
                <a:solidFill>
                  <a:srgbClr val="E74208"/>
                </a:solidFill>
              </a:rPr>
              <a:t>sloj - </a:t>
            </a:r>
            <a:r>
              <a:rPr lang="en-GB" altLang="en-US" sz="2000" b="1">
                <a:solidFill>
                  <a:srgbClr val="E74208"/>
                </a:solidFill>
              </a:rPr>
              <a:t>WMS</a:t>
            </a:r>
            <a:r>
              <a:rPr lang="en-GB" altLang="en-US" sz="2000">
                <a:solidFill>
                  <a:srgbClr val="E74208"/>
                </a:solidFill>
              </a:rPr>
              <a:t>, </a:t>
            </a:r>
            <a:r>
              <a:rPr lang="en-GB" altLang="en-US" sz="2000" b="1">
                <a:solidFill>
                  <a:srgbClr val="E74208"/>
                </a:solidFill>
              </a:rPr>
              <a:t>GeoServer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89000"/>
            <a:ext cx="5381625" cy="2352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Secondary roads, tertiary roads, etc... </a:t>
            </a:r>
            <a:r>
              <a:rPr lang="en-GB" altLang="en-US" sz="2000">
                <a:solidFill>
                  <a:srgbClr val="E74208"/>
                </a:solidFill>
              </a:rPr>
              <a:t>sloj - </a:t>
            </a:r>
            <a:r>
              <a:rPr lang="en-GB" altLang="en-US" sz="2000" b="1">
                <a:solidFill>
                  <a:srgbClr val="E74208"/>
                </a:solidFill>
              </a:rPr>
              <a:t>WFS</a:t>
            </a:r>
            <a:r>
              <a:rPr lang="en-GB" altLang="en-US" sz="2000">
                <a:solidFill>
                  <a:srgbClr val="E74208"/>
                </a:solidFill>
              </a:rPr>
              <a:t>, </a:t>
            </a:r>
            <a:r>
              <a:rPr lang="en-GB" altLang="en-US" sz="2000" b="1">
                <a:solidFill>
                  <a:srgbClr val="E74208"/>
                </a:solidFill>
              </a:rPr>
              <a:t>GeoServer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71855"/>
            <a:ext cx="5657850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Buildings </a:t>
            </a:r>
            <a:r>
              <a:rPr lang="en-GB" altLang="en-US" sz="2000">
                <a:solidFill>
                  <a:srgbClr val="E74208"/>
                </a:solidFill>
              </a:rPr>
              <a:t>sloj - </a:t>
            </a:r>
            <a:r>
              <a:rPr lang="en-GB" altLang="en-US" sz="2000" b="1">
                <a:solidFill>
                  <a:srgbClr val="E74208"/>
                </a:solidFill>
              </a:rPr>
              <a:t>WFS</a:t>
            </a:r>
            <a:r>
              <a:rPr lang="en-GB" altLang="en-US" sz="2000">
                <a:solidFill>
                  <a:srgbClr val="E74208"/>
                </a:solidFill>
              </a:rPr>
              <a:t>, </a:t>
            </a:r>
            <a:r>
              <a:rPr lang="en-GB" altLang="en-US" sz="2000" b="1">
                <a:solidFill>
                  <a:srgbClr val="E74208"/>
                </a:solidFill>
              </a:rPr>
              <a:t>GeoServer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74395"/>
            <a:ext cx="5610225" cy="3419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15" y="874395"/>
            <a:ext cx="4514850" cy="2009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POI </a:t>
            </a:r>
            <a:r>
              <a:rPr lang="en-GB" altLang="en-US" sz="2000">
                <a:solidFill>
                  <a:srgbClr val="E74208"/>
                </a:solidFill>
              </a:rPr>
              <a:t>sloj - </a:t>
            </a:r>
            <a:r>
              <a:rPr lang="en-GB" altLang="en-US" sz="2000" b="1">
                <a:solidFill>
                  <a:srgbClr val="E74208"/>
                </a:solidFill>
              </a:rPr>
              <a:t>WFS</a:t>
            </a:r>
            <a:r>
              <a:rPr lang="en-GB" altLang="en-US" sz="2000">
                <a:solidFill>
                  <a:srgbClr val="E74208"/>
                </a:solidFill>
              </a:rPr>
              <a:t>, </a:t>
            </a:r>
            <a:r>
              <a:rPr lang="en-GB" altLang="en-US" sz="2000" b="1">
                <a:solidFill>
                  <a:srgbClr val="E74208"/>
                </a:solidFill>
              </a:rPr>
              <a:t>GeoServer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889000"/>
            <a:ext cx="5457825" cy="4762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615" y="889000"/>
            <a:ext cx="5010150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Legend </a:t>
            </a:r>
            <a:r>
              <a:rPr lang="en-GB" altLang="en-US" sz="2000">
                <a:solidFill>
                  <a:srgbClr val="E74208"/>
                </a:solidFill>
              </a:rPr>
              <a:t>- </a:t>
            </a:r>
            <a:r>
              <a:rPr lang="en-GB" altLang="en-US" sz="2000" b="1">
                <a:solidFill>
                  <a:srgbClr val="E74208"/>
                </a:solidFill>
              </a:rPr>
              <a:t>Primary roads</a:t>
            </a:r>
            <a:endParaRPr lang="en-GB" altLang="en-US" sz="2000" b="1">
              <a:solidFill>
                <a:srgbClr val="E74208"/>
              </a:solidFill>
            </a:endParaRPr>
          </a:p>
          <a:p>
            <a:pPr marL="0" indent="0">
              <a:buNone/>
            </a:pPr>
            <a:endParaRPr lang="en-GB" altLang="en-US" sz="2000" b="1">
              <a:solidFill>
                <a:srgbClr val="E74208"/>
              </a:solidFill>
            </a:endParaRPr>
          </a:p>
          <a:p>
            <a:pPr marL="0" indent="0">
              <a:buNone/>
            </a:pPr>
            <a:endParaRPr lang="en-GB" altLang="en-US" sz="2000" b="1">
              <a:solidFill>
                <a:srgbClr val="E74208"/>
              </a:solidFill>
            </a:endParaRPr>
          </a:p>
          <a:p>
            <a:pPr marL="457200" lvl="1" indent="0">
              <a:buNone/>
            </a:pPr>
            <a:r>
              <a:rPr lang="en-GB" altLang="en-US" sz="1750" b="1">
                <a:solidFill>
                  <a:srgbClr val="E74208"/>
                </a:solidFill>
              </a:rPr>
              <a:t>http://localhost:8080/geoserver/wms?REQUEST=GetLegendGraphic&amp;VERSION=1.0.0&amp;FORMAT=image/png&amp;WIDTH=20&amp;HEIGHT=20&amp;LAYER=gis_homework:serbia_osm_roads&amp;legend_options=forceLabels:on;fontName:Times%20New%20Roman;fontAntiAliasing:true;fontColor:0x000033;fontSize:14;bgColor:0xFFFFFF;dpi:120</a:t>
            </a:r>
            <a:endParaRPr lang="en-GB" altLang="en-US" sz="1750" b="1">
              <a:solidFill>
                <a:srgbClr val="E74208"/>
              </a:solidFill>
            </a:endParaRPr>
          </a:p>
        </p:txBody>
      </p:sp>
      <p:pic>
        <p:nvPicPr>
          <p:cNvPr id="5" name="Picture 4" descr="wm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7665" y="3890645"/>
            <a:ext cx="129540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Pop-up</a:t>
            </a:r>
            <a:endParaRPr lang="en-GB" altLang="en-US" sz="1750" b="1">
              <a:solidFill>
                <a:srgbClr val="E7420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4550" y="1052830"/>
            <a:ext cx="7962900" cy="47529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>
          <a:xfrm>
            <a:off x="624840" y="1291590"/>
            <a:ext cx="10942955" cy="36607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altLang="en-US" sz="2800" b="1" dirty="0">
                <a:solidFill>
                  <a:srgbClr val="E74208"/>
                </a:solidFill>
              </a:rPr>
              <a:t>Geografski informacioni sistemi</a:t>
            </a:r>
            <a:br>
              <a:rPr lang="en-GB" altLang="en-US" b="1" dirty="0">
                <a:solidFill>
                  <a:srgbClr val="E74208"/>
                </a:solidFill>
              </a:rPr>
            </a:br>
            <a:r>
              <a:rPr lang="en-GB" altLang="en-US" sz="2000" dirty="0">
                <a:solidFill>
                  <a:srgbClr val="E74208"/>
                </a:solidFill>
              </a:rPr>
              <a:t>domaći III</a:t>
            </a:r>
            <a:endParaRPr lang="en-GB" altLang="en-US" sz="2000" dirty="0">
              <a:solidFill>
                <a:srgbClr val="E74208"/>
              </a:solidFill>
            </a:endParaRPr>
          </a:p>
          <a:p>
            <a:pPr algn="ctr">
              <a:lnSpc>
                <a:spcPct val="150000"/>
              </a:lnSpc>
            </a:pPr>
            <a:endParaRPr lang="en-GB" altLang="en-US" sz="2000" dirty="0">
              <a:solidFill>
                <a:srgbClr val="E74208"/>
              </a:solidFill>
            </a:endParaRPr>
          </a:p>
          <a:p>
            <a:pPr algn="ctr">
              <a:lnSpc>
                <a:spcPct val="150000"/>
              </a:lnSpc>
            </a:pPr>
            <a:endParaRPr lang="en-GB" altLang="en-US" sz="2000" dirty="0">
              <a:solidFill>
                <a:srgbClr val="E7420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GB" altLang="en-US" sz="2000" dirty="0">
                <a:solidFill>
                  <a:srgbClr val="E74208"/>
                </a:solidFill>
              </a:rPr>
              <a:t>Branislav Jovičić, 1003</a:t>
            </a:r>
            <a:endParaRPr lang="en-GB" altLang="en-US" sz="2000" dirty="0">
              <a:solidFill>
                <a:srgbClr val="E7420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GeoServer</a:t>
            </a:r>
            <a:r>
              <a:rPr lang="en-GB" altLang="en-US" sz="2000">
                <a:solidFill>
                  <a:srgbClr val="E74208"/>
                </a:solidFill>
              </a:rPr>
              <a:t> store</a:t>
            </a:r>
            <a:endParaRPr lang="en-GB" altLang="en-US" sz="2000">
              <a:solidFill>
                <a:srgbClr val="E7420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4630" y="928370"/>
            <a:ext cx="9222639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GeoServer</a:t>
            </a:r>
            <a:r>
              <a:rPr lang="en-GB" altLang="en-US" sz="2000">
                <a:solidFill>
                  <a:srgbClr val="E74208"/>
                </a:solidFill>
              </a:rPr>
              <a:t> slojevi</a:t>
            </a:r>
            <a:endParaRPr lang="en-GB" altLang="en-US" sz="2000">
              <a:solidFill>
                <a:srgbClr val="E7420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928370"/>
            <a:ext cx="9240393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GeoServer</a:t>
            </a:r>
            <a:r>
              <a:rPr lang="en-GB" altLang="en-US" sz="2000">
                <a:solidFill>
                  <a:srgbClr val="E74208"/>
                </a:solidFill>
              </a:rPr>
              <a:t> slojevi - sloj </a:t>
            </a:r>
            <a:r>
              <a:rPr lang="en-GB" altLang="en-US" sz="2000" b="1" i="1">
                <a:solidFill>
                  <a:srgbClr val="E74208"/>
                </a:solidFill>
              </a:rPr>
              <a:t>serbia_osm_point</a:t>
            </a:r>
            <a:endParaRPr lang="en-GB" altLang="en-US" sz="2000" b="1" i="1">
              <a:solidFill>
                <a:srgbClr val="E7420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28370"/>
            <a:ext cx="4620562" cy="50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35" y="929005"/>
            <a:ext cx="5967754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GeoServer</a:t>
            </a:r>
            <a:r>
              <a:rPr lang="en-GB" altLang="en-US" sz="2000">
                <a:solidFill>
                  <a:srgbClr val="E74208"/>
                </a:solidFill>
              </a:rPr>
              <a:t> slojevi - sloj </a:t>
            </a:r>
            <a:r>
              <a:rPr lang="en-GB" altLang="en-US" sz="2000" b="1" i="1">
                <a:solidFill>
                  <a:srgbClr val="E74208"/>
                </a:solidFill>
              </a:rPr>
              <a:t>serbia_osm_point </a:t>
            </a:r>
            <a:r>
              <a:rPr lang="en-GB" altLang="en-US" sz="2000">
                <a:solidFill>
                  <a:srgbClr val="E74208"/>
                </a:solidFill>
              </a:rPr>
              <a:t>sa pridruženim stilom </a:t>
            </a:r>
            <a:r>
              <a:rPr lang="en-GB" altLang="en-US" sz="2000" b="1" i="1">
                <a:solidFill>
                  <a:srgbClr val="E74208"/>
                </a:solidFill>
              </a:rPr>
              <a:t>serbia_points</a:t>
            </a:r>
            <a:endParaRPr lang="en-GB" altLang="en-US" sz="2000" b="1" i="1">
              <a:solidFill>
                <a:srgbClr val="E7420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105" y="929005"/>
            <a:ext cx="9240393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Web aplikacija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929005"/>
            <a:ext cx="9240393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Web aplikacija</a:t>
            </a:r>
            <a:r>
              <a:rPr lang="en-GB" altLang="en-US" sz="2000">
                <a:solidFill>
                  <a:srgbClr val="E74208"/>
                </a:solidFill>
              </a:rPr>
              <a:t> - </a:t>
            </a:r>
            <a:r>
              <a:rPr lang="en-GB" altLang="en-US" sz="2000" b="1" i="1">
                <a:solidFill>
                  <a:srgbClr val="E74208"/>
                </a:solidFill>
              </a:rPr>
              <a:t>POI </a:t>
            </a:r>
            <a:r>
              <a:rPr lang="en-GB" altLang="en-US" sz="2000">
                <a:solidFill>
                  <a:srgbClr val="E74208"/>
                </a:solidFill>
              </a:rPr>
              <a:t>pop-up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928370"/>
            <a:ext cx="9249294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Web aplikacija</a:t>
            </a:r>
            <a:r>
              <a:rPr lang="en-GB" altLang="en-US" sz="2000">
                <a:solidFill>
                  <a:srgbClr val="E74208"/>
                </a:solidFill>
              </a:rPr>
              <a:t> - </a:t>
            </a:r>
            <a:r>
              <a:rPr lang="en-GB" altLang="en-US" sz="2000" b="1" i="1">
                <a:solidFill>
                  <a:srgbClr val="E74208"/>
                </a:solidFill>
              </a:rPr>
              <a:t>Buildings </a:t>
            </a:r>
            <a:r>
              <a:rPr lang="en-GB" altLang="en-US" sz="2000">
                <a:solidFill>
                  <a:srgbClr val="E74208"/>
                </a:solidFill>
              </a:rPr>
              <a:t>pop-up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929005"/>
            <a:ext cx="9240393" cy="500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412750"/>
            <a:ext cx="10972165" cy="5715000"/>
          </a:xfrm>
        </p:spPr>
        <p:txBody>
          <a:bodyPr/>
          <a:p>
            <a:r>
              <a:rPr lang="en-GB" altLang="en-US" sz="2000" b="1">
                <a:solidFill>
                  <a:srgbClr val="E74208"/>
                </a:solidFill>
              </a:rPr>
              <a:t>Web aplikacija</a:t>
            </a:r>
            <a:r>
              <a:rPr lang="en-GB" altLang="en-US" sz="2000">
                <a:solidFill>
                  <a:srgbClr val="E74208"/>
                </a:solidFill>
              </a:rPr>
              <a:t> - </a:t>
            </a:r>
            <a:r>
              <a:rPr lang="en-GB" altLang="en-US" sz="2000" b="1" i="1">
                <a:solidFill>
                  <a:srgbClr val="E74208"/>
                </a:solidFill>
              </a:rPr>
              <a:t>Tertiary </a:t>
            </a:r>
            <a:r>
              <a:rPr lang="en-GB" altLang="en-US" sz="2000" b="1" i="1">
                <a:solidFill>
                  <a:srgbClr val="E74208"/>
                </a:solidFill>
              </a:rPr>
              <a:t>roads </a:t>
            </a:r>
            <a:r>
              <a:rPr lang="en-GB" altLang="en-US" sz="2000">
                <a:solidFill>
                  <a:srgbClr val="E74208"/>
                </a:solidFill>
              </a:rPr>
              <a:t>pop-up</a:t>
            </a:r>
            <a:endParaRPr lang="en-GB" altLang="en-US" sz="2000" b="1">
              <a:solidFill>
                <a:srgbClr val="E7420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929005"/>
            <a:ext cx="9240393" cy="50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WPS Presentation</Application>
  <PresentationFormat>Widescreen</PresentationFormat>
  <Paragraphs>44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</vt:lpstr>
      <vt:lpstr>SimSun</vt:lpstr>
      <vt:lpstr>Wingdings</vt:lpstr>
      <vt:lpstr>Microsoft YaHei</vt:lpstr>
      <vt:lpstr>Arial Unicode MS</vt:lpstr>
      <vt:lpstr>Calibri</vt:lpstr>
      <vt:lpstr>Orange Waves</vt:lpstr>
      <vt:lpstr>Geografski informacioni sistemi domaći III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Geografski informacioni sistemi domaći II</dc:title>
  <dc:creator/>
  <cp:lastModifiedBy>bane</cp:lastModifiedBy>
  <cp:revision>33</cp:revision>
  <dcterms:created xsi:type="dcterms:W3CDTF">2020-01-15T18:31:00Z</dcterms:created>
  <dcterms:modified xsi:type="dcterms:W3CDTF">2020-02-15T15:29:40Z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2057-11.2.0.9144</vt:lpwstr>
  </property>
</Properties>
</file>